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70" r:id="rId8"/>
    <p:sldId id="263" r:id="rId9"/>
    <p:sldId id="264" r:id="rId10"/>
    <p:sldId id="265" r:id="rId11"/>
    <p:sldId id="260"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4/29/2019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00785"/>
            <a:ext cx="8689976" cy="1175715"/>
          </a:xfrm>
        </p:spPr>
        <p:txBody>
          <a:bodyPr>
            <a:normAutofit/>
          </a:bodyPr>
          <a:lstStyle/>
          <a:p>
            <a:r>
              <a:rPr lang="en-GB" sz="6000" b="1" dirty="0" smtClean="0"/>
              <a:t>Swimming</a:t>
            </a:r>
            <a:endParaRPr lang="en-GB" sz="6000" b="1" dirty="0"/>
          </a:p>
        </p:txBody>
      </p:sp>
      <p:sp>
        <p:nvSpPr>
          <p:cNvPr id="3" name="Subtitle 2"/>
          <p:cNvSpPr>
            <a:spLocks noGrp="1"/>
          </p:cNvSpPr>
          <p:nvPr>
            <p:ph type="subTitle" idx="1"/>
          </p:nvPr>
        </p:nvSpPr>
        <p:spPr>
          <a:xfrm>
            <a:off x="1751012" y="2340009"/>
            <a:ext cx="8689976" cy="863599"/>
          </a:xfrm>
        </p:spPr>
        <p:txBody>
          <a:bodyPr>
            <a:normAutofit/>
          </a:bodyPr>
          <a:lstStyle/>
          <a:p>
            <a:r>
              <a:rPr lang="en-GB" sz="2800" dirty="0" smtClean="0"/>
              <a:t>The rant of an ex PE teacher!</a:t>
            </a:r>
            <a:endParaRPr lang="en-GB" sz="2800" dirty="0"/>
          </a:p>
        </p:txBody>
      </p:sp>
      <p:pic>
        <p:nvPicPr>
          <p:cNvPr id="1026" name="Picture 2" descr="Image result for swimming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30717"/>
            <a:ext cx="5864225" cy="307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2628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3"/>
          </p:nvPr>
        </p:nvSpPr>
        <p:spPr>
          <a:xfrm>
            <a:off x="913774" y="3111500"/>
            <a:ext cx="10363826" cy="3594100"/>
          </a:xfrm>
        </p:spPr>
        <p:txBody>
          <a:bodyPr/>
          <a:lstStyle/>
          <a:p>
            <a:r>
              <a:rPr lang="en-GB" dirty="0" smtClean="0"/>
              <a:t>Parents pay £27.00 (9x £3.00 per session) - £90 per week income</a:t>
            </a:r>
          </a:p>
          <a:p>
            <a:r>
              <a:rPr lang="en-GB" dirty="0" smtClean="0"/>
              <a:t>Coach hire = £95 per week</a:t>
            </a:r>
          </a:p>
          <a:p>
            <a:r>
              <a:rPr lang="en-GB" dirty="0" smtClean="0"/>
              <a:t>Additional costs include lane hire, swimming teachers, lifeguards, staffing.</a:t>
            </a:r>
          </a:p>
          <a:p>
            <a:r>
              <a:rPr lang="en-GB" dirty="0" smtClean="0"/>
              <a:t>Total cost of swimming = £5000 (2017-18 budget)</a:t>
            </a:r>
          </a:p>
          <a:p>
            <a:endParaRPr lang="en-GB" dirty="0"/>
          </a:p>
          <a:p>
            <a:r>
              <a:rPr lang="en-GB" dirty="0" smtClean="0"/>
              <a:t>Time = 1.5 hours per week/per class (only 30 </a:t>
            </a:r>
            <a:r>
              <a:rPr lang="en-GB" dirty="0" err="1" smtClean="0"/>
              <a:t>mins</a:t>
            </a:r>
            <a:r>
              <a:rPr lang="en-GB" dirty="0" smtClean="0"/>
              <a:t> in the water)</a:t>
            </a:r>
          </a:p>
        </p:txBody>
      </p:sp>
      <p:graphicFrame>
        <p:nvGraphicFramePr>
          <p:cNvPr id="4" name="Content Placeholder 3"/>
          <p:cNvGraphicFramePr>
            <a:graphicFrameLocks/>
          </p:cNvGraphicFramePr>
          <p:nvPr>
            <p:extLst>
              <p:ext uri="{D42A27DB-BD31-4B8C-83A1-F6EECF244321}">
                <p14:modId xmlns:p14="http://schemas.microsoft.com/office/powerpoint/2010/main" val="2205779752"/>
              </p:ext>
            </p:extLst>
          </p:nvPr>
        </p:nvGraphicFramePr>
        <p:xfrm>
          <a:off x="304800" y="139699"/>
          <a:ext cx="11645900" cy="2859741"/>
        </p:xfrm>
        <a:graphic>
          <a:graphicData uri="http://schemas.openxmlformats.org/drawingml/2006/table">
            <a:tbl>
              <a:tblPr firstRow="1" firstCol="1" bandRow="1">
                <a:tableStyleId>{5C22544A-7EE6-4342-B048-85BDC9FD1C3A}</a:tableStyleId>
              </a:tblPr>
              <a:tblGrid>
                <a:gridCol w="2358518">
                  <a:extLst>
                    <a:ext uri="{9D8B030D-6E8A-4147-A177-3AD203B41FA5}">
                      <a16:colId xmlns:a16="http://schemas.microsoft.com/office/drawing/2014/main" val="3729214138"/>
                    </a:ext>
                  </a:extLst>
                </a:gridCol>
                <a:gridCol w="3095794">
                  <a:extLst>
                    <a:ext uri="{9D8B030D-6E8A-4147-A177-3AD203B41FA5}">
                      <a16:colId xmlns:a16="http://schemas.microsoft.com/office/drawing/2014/main" val="2523592391"/>
                    </a:ext>
                  </a:extLst>
                </a:gridCol>
                <a:gridCol w="3095794">
                  <a:extLst>
                    <a:ext uri="{9D8B030D-6E8A-4147-A177-3AD203B41FA5}">
                      <a16:colId xmlns:a16="http://schemas.microsoft.com/office/drawing/2014/main" val="3383342859"/>
                    </a:ext>
                  </a:extLst>
                </a:gridCol>
                <a:gridCol w="3095794">
                  <a:extLst>
                    <a:ext uri="{9D8B030D-6E8A-4147-A177-3AD203B41FA5}">
                      <a16:colId xmlns:a16="http://schemas.microsoft.com/office/drawing/2014/main" val="47187839"/>
                    </a:ext>
                  </a:extLst>
                </a:gridCol>
              </a:tblGrid>
              <a:tr h="2077040">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rPr>
                        <a:t>Swim competently, confidently and proficiently over a distance of at least 25 metres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400" dirty="0">
                          <a:effectLst/>
                        </a:rPr>
                        <a:t>Use a range of strokes effectively [for example, front crawl, backstroke and breaststroke]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400" dirty="0">
                          <a:effectLst/>
                        </a:rPr>
                        <a:t>Perform safe self-rescue in different water-based situations</a:t>
                      </a:r>
                    </a:p>
                    <a:p>
                      <a:pPr algn="ctr">
                        <a:lnSpc>
                          <a:spcPct val="107000"/>
                        </a:lnSpc>
                        <a:spcAft>
                          <a:spcPts val="0"/>
                        </a:spcAft>
                      </a:pPr>
                      <a:r>
                        <a:rPr lang="en-GB" sz="24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5522608"/>
                  </a:ext>
                </a:extLst>
              </a:tr>
              <a:tr h="586188">
                <a:tc>
                  <a:txBody>
                    <a:bodyPr/>
                    <a:lstStyle/>
                    <a:p>
                      <a:pPr algn="ctr">
                        <a:lnSpc>
                          <a:spcPct val="107000"/>
                        </a:lnSpc>
                        <a:spcAft>
                          <a:spcPts val="0"/>
                        </a:spcAft>
                      </a:pPr>
                      <a:r>
                        <a:rPr lang="en-GB" sz="2400" dirty="0" smtClean="0">
                          <a:solidFill>
                            <a:schemeClr val="tx1"/>
                          </a:solidFill>
                          <a:effectLst/>
                        </a:rPr>
                        <a:t>TAB Junior</a:t>
                      </a:r>
                      <a:r>
                        <a:rPr lang="en-GB" sz="2400" baseline="0" dirty="0" smtClean="0">
                          <a:solidFill>
                            <a:schemeClr val="tx1"/>
                          </a:solidFill>
                          <a:effectLst/>
                        </a:rPr>
                        <a:t> School</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3600" b="1" dirty="0">
                          <a:effectLst/>
                        </a:rPr>
                        <a:t>50%</a:t>
                      </a:r>
                      <a:endParaRPr lang="en-GB"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3600" b="1">
                          <a:effectLst/>
                        </a:rPr>
                        <a:t>50%</a:t>
                      </a:r>
                      <a:endParaRPr lang="en-GB"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3600" b="1" dirty="0">
                          <a:effectLst/>
                        </a:rPr>
                        <a:t>50%</a:t>
                      </a:r>
                      <a:endParaRPr lang="en-GB"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15922891"/>
                  </a:ext>
                </a:extLst>
              </a:tr>
            </a:tbl>
          </a:graphicData>
        </a:graphic>
      </p:graphicFrame>
    </p:spTree>
    <p:extLst>
      <p:ext uri="{BB962C8B-B14F-4D97-AF65-F5344CB8AC3E}">
        <p14:creationId xmlns:p14="http://schemas.microsoft.com/office/powerpoint/2010/main" val="3294219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a:t>
            </a:r>
            <a:r>
              <a:rPr lang="en-GB" dirty="0" err="1" smtClean="0"/>
              <a:t>ish</a:t>
            </a:r>
            <a:r>
              <a:rPr lang="en-GB" dirty="0" smtClean="0"/>
              <a:t>) key issues</a:t>
            </a:r>
            <a:endParaRPr lang="en-GB" dirty="0"/>
          </a:p>
        </p:txBody>
      </p:sp>
      <p:sp>
        <p:nvSpPr>
          <p:cNvPr id="3" name="Content Placeholder 2"/>
          <p:cNvSpPr>
            <a:spLocks noGrp="1"/>
          </p:cNvSpPr>
          <p:nvPr>
            <p:ph sz="quarter" idx="13"/>
          </p:nvPr>
        </p:nvSpPr>
        <p:spPr/>
        <p:txBody>
          <a:bodyPr>
            <a:normAutofit/>
          </a:bodyPr>
          <a:lstStyle/>
          <a:p>
            <a:pPr marL="457200" indent="-457200">
              <a:buFont typeface="+mj-lt"/>
              <a:buAutoNum type="arabicPeriod"/>
            </a:pPr>
            <a:r>
              <a:rPr lang="en-GB" sz="2800" dirty="0" smtClean="0"/>
              <a:t>National</a:t>
            </a:r>
          </a:p>
          <a:p>
            <a:pPr marL="457200" indent="-457200">
              <a:buFont typeface="+mj-lt"/>
              <a:buAutoNum type="arabicPeriod"/>
            </a:pPr>
            <a:r>
              <a:rPr lang="en-GB" sz="2800" dirty="0" smtClean="0"/>
              <a:t>Locality</a:t>
            </a:r>
          </a:p>
          <a:p>
            <a:pPr marL="457200" indent="-457200">
              <a:buFont typeface="+mj-lt"/>
              <a:buAutoNum type="arabicPeriod"/>
            </a:pPr>
            <a:r>
              <a:rPr lang="en-GB" sz="2800" dirty="0" smtClean="0"/>
              <a:t>School</a:t>
            </a:r>
          </a:p>
          <a:p>
            <a:pPr marL="457200" indent="-457200">
              <a:buFont typeface="+mj-lt"/>
              <a:buAutoNum type="arabicPeriod"/>
            </a:pPr>
            <a:r>
              <a:rPr lang="en-GB" sz="2800" dirty="0" smtClean="0"/>
              <a:t>Swimming vs meeting national curriculum requirements for swimming?</a:t>
            </a:r>
            <a:endParaRPr lang="en-GB" sz="2800" dirty="0"/>
          </a:p>
        </p:txBody>
      </p:sp>
    </p:spTree>
    <p:extLst>
      <p:ext uri="{BB962C8B-B14F-4D97-AF65-F5344CB8AC3E}">
        <p14:creationId xmlns:p14="http://schemas.microsoft.com/office/powerpoint/2010/main" val="3018192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national problem </a:t>
            </a:r>
            <a:endParaRPr lang="en-GB" dirty="0"/>
          </a:p>
        </p:txBody>
      </p:sp>
      <p:sp>
        <p:nvSpPr>
          <p:cNvPr id="3" name="Content Placeholder 2"/>
          <p:cNvSpPr>
            <a:spLocks noGrp="1"/>
          </p:cNvSpPr>
          <p:nvPr>
            <p:ph sz="quarter" idx="13"/>
          </p:nvPr>
        </p:nvSpPr>
        <p:spPr>
          <a:xfrm>
            <a:off x="203826" y="1752600"/>
            <a:ext cx="11074400" cy="4305300"/>
          </a:xfrm>
        </p:spPr>
        <p:txBody>
          <a:bodyPr>
            <a:noAutofit/>
          </a:bodyPr>
          <a:lstStyle/>
          <a:p>
            <a:pPr lvl="1"/>
            <a:r>
              <a:rPr lang="en-GB" sz="2400" dirty="0" smtClean="0"/>
              <a:t>Who is looking at these percentages? </a:t>
            </a:r>
          </a:p>
          <a:p>
            <a:pPr lvl="1"/>
            <a:r>
              <a:rPr lang="en-GB" sz="2400" dirty="0" smtClean="0"/>
              <a:t>What is being done about it?</a:t>
            </a:r>
          </a:p>
          <a:p>
            <a:pPr lvl="1"/>
            <a:r>
              <a:rPr lang="en-GB" sz="2400" dirty="0" smtClean="0"/>
              <a:t>Unfair system</a:t>
            </a:r>
          </a:p>
          <a:p>
            <a:pPr lvl="2"/>
            <a:r>
              <a:rPr lang="en-GB" sz="2000" dirty="0" smtClean="0"/>
              <a:t>Year group</a:t>
            </a:r>
          </a:p>
          <a:p>
            <a:pPr lvl="2"/>
            <a:r>
              <a:rPr lang="en-GB" sz="2000" dirty="0" smtClean="0"/>
              <a:t>Time in water</a:t>
            </a:r>
          </a:p>
          <a:p>
            <a:pPr lvl="2"/>
            <a:r>
              <a:rPr lang="en-GB" sz="2000" dirty="0" smtClean="0"/>
              <a:t>Cost </a:t>
            </a:r>
          </a:p>
          <a:p>
            <a:pPr lvl="2"/>
            <a:r>
              <a:rPr lang="en-GB" sz="2000" dirty="0" smtClean="0"/>
              <a:t>Location of nearest pool</a:t>
            </a:r>
          </a:p>
          <a:p>
            <a:pPr lvl="2"/>
            <a:r>
              <a:rPr lang="en-GB" sz="2000" dirty="0" smtClean="0"/>
              <a:t>Availability of pool time</a:t>
            </a:r>
          </a:p>
          <a:p>
            <a:pPr lvl="2"/>
            <a:r>
              <a:rPr lang="en-GB" sz="2000" dirty="0" smtClean="0"/>
              <a:t>Quality of teaching</a:t>
            </a:r>
          </a:p>
          <a:p>
            <a:pPr lvl="2"/>
            <a:r>
              <a:rPr lang="en-GB" sz="2000" dirty="0" smtClean="0"/>
              <a:t>School designation (junior vs primary?)</a:t>
            </a:r>
          </a:p>
          <a:p>
            <a:pPr lvl="2"/>
            <a:r>
              <a:rPr lang="en-GB" sz="2000" dirty="0" smtClean="0"/>
              <a:t>“Standardised” assessment vs Teacher assessment</a:t>
            </a:r>
          </a:p>
        </p:txBody>
      </p:sp>
      <p:pic>
        <p:nvPicPr>
          <p:cNvPr id="5130" name="Picture 10" descr="Image result for england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1615678"/>
            <a:ext cx="2670175" cy="4339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7583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local problem</a:t>
            </a:r>
            <a:endParaRPr lang="en-GB" dirty="0"/>
          </a:p>
        </p:txBody>
      </p:sp>
      <p:sp>
        <p:nvSpPr>
          <p:cNvPr id="3" name="Content Placeholder 2"/>
          <p:cNvSpPr>
            <a:spLocks noGrp="1"/>
          </p:cNvSpPr>
          <p:nvPr>
            <p:ph sz="quarter" idx="13"/>
          </p:nvPr>
        </p:nvSpPr>
        <p:spPr>
          <a:xfrm>
            <a:off x="0" y="2481392"/>
            <a:ext cx="5080000" cy="3424107"/>
          </a:xfrm>
        </p:spPr>
        <p:txBody>
          <a:bodyPr/>
          <a:lstStyle/>
          <a:p>
            <a:pPr>
              <a:buFontTx/>
              <a:buChar char="-"/>
            </a:pPr>
            <a:r>
              <a:rPr lang="en-GB" dirty="0" smtClean="0"/>
              <a:t>Are these percentages good enough?</a:t>
            </a:r>
          </a:p>
          <a:p>
            <a:pPr>
              <a:buFontTx/>
              <a:buChar char="-"/>
            </a:pPr>
            <a:r>
              <a:rPr lang="en-GB" dirty="0" smtClean="0"/>
              <a:t>What can we do about it?</a:t>
            </a:r>
          </a:p>
          <a:p>
            <a:pPr>
              <a:buFontTx/>
              <a:buChar char="-"/>
            </a:pPr>
            <a:r>
              <a:rPr lang="en-GB" dirty="0" smtClean="0"/>
              <a:t>Who is responsible for improvement?</a:t>
            </a:r>
          </a:p>
          <a:p>
            <a:pPr>
              <a:buFontTx/>
              <a:buChar char="-"/>
            </a:pPr>
            <a:r>
              <a:rPr lang="en-GB" dirty="0" smtClean="0"/>
              <a:t>How does this compare to other areas?</a:t>
            </a:r>
          </a:p>
          <a:p>
            <a:pPr>
              <a:buFontTx/>
              <a:buChar char="-"/>
            </a:pPr>
            <a:r>
              <a:rPr lang="en-GB" dirty="0" smtClean="0"/>
              <a:t>What is the best model for learning to swim? Does this model work?</a:t>
            </a:r>
          </a:p>
          <a:p>
            <a:pPr>
              <a:buFontTx/>
              <a:buChar char="-"/>
            </a:pPr>
            <a:endParaRPr lang="en-GB" dirty="0" smtClean="0"/>
          </a:p>
        </p:txBody>
      </p:sp>
      <p:graphicFrame>
        <p:nvGraphicFramePr>
          <p:cNvPr id="4" name="Content Placeholder 3"/>
          <p:cNvGraphicFramePr>
            <a:graphicFrameLocks/>
          </p:cNvGraphicFramePr>
          <p:nvPr>
            <p:extLst>
              <p:ext uri="{D42A27DB-BD31-4B8C-83A1-F6EECF244321}">
                <p14:modId xmlns:p14="http://schemas.microsoft.com/office/powerpoint/2010/main" val="1128996000"/>
              </p:ext>
            </p:extLst>
          </p:nvPr>
        </p:nvGraphicFramePr>
        <p:xfrm>
          <a:off x="5080000" y="2214694"/>
          <a:ext cx="6997699" cy="4539368"/>
        </p:xfrm>
        <a:graphic>
          <a:graphicData uri="http://schemas.openxmlformats.org/drawingml/2006/table">
            <a:tbl>
              <a:tblPr firstRow="1" firstCol="1" bandRow="1">
                <a:tableStyleId>{5C22544A-7EE6-4342-B048-85BDC9FD1C3A}</a:tableStyleId>
              </a:tblPr>
              <a:tblGrid>
                <a:gridCol w="1417168">
                  <a:extLst>
                    <a:ext uri="{9D8B030D-6E8A-4147-A177-3AD203B41FA5}">
                      <a16:colId xmlns:a16="http://schemas.microsoft.com/office/drawing/2014/main" val="3729214138"/>
                    </a:ext>
                  </a:extLst>
                </a:gridCol>
                <a:gridCol w="1860177">
                  <a:extLst>
                    <a:ext uri="{9D8B030D-6E8A-4147-A177-3AD203B41FA5}">
                      <a16:colId xmlns:a16="http://schemas.microsoft.com/office/drawing/2014/main" val="2523592391"/>
                    </a:ext>
                  </a:extLst>
                </a:gridCol>
                <a:gridCol w="1860177">
                  <a:extLst>
                    <a:ext uri="{9D8B030D-6E8A-4147-A177-3AD203B41FA5}">
                      <a16:colId xmlns:a16="http://schemas.microsoft.com/office/drawing/2014/main" val="3383342859"/>
                    </a:ext>
                  </a:extLst>
                </a:gridCol>
                <a:gridCol w="1860177">
                  <a:extLst>
                    <a:ext uri="{9D8B030D-6E8A-4147-A177-3AD203B41FA5}">
                      <a16:colId xmlns:a16="http://schemas.microsoft.com/office/drawing/2014/main" val="47187839"/>
                    </a:ext>
                  </a:extLst>
                </a:gridCol>
              </a:tblGrid>
              <a:tr h="1425451">
                <a:tc>
                  <a:txBody>
                    <a:bodyPr/>
                    <a:lstStyle/>
                    <a:p>
                      <a:pPr>
                        <a:lnSpc>
                          <a:spcPct val="107000"/>
                        </a:lnSpc>
                        <a:spcAft>
                          <a:spcPts val="0"/>
                        </a:spcAft>
                      </a:pPr>
                      <a:r>
                        <a:rPr lang="en-GB" sz="8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400" dirty="0">
                          <a:effectLst/>
                        </a:rPr>
                        <a:t>Swim competently, confidently and proficiently over a distance of at least 25 metres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400" dirty="0">
                          <a:effectLst/>
                        </a:rPr>
                        <a:t>Use a range of strokes effectively [for example, front crawl, backstroke and breaststroke]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400" dirty="0">
                          <a:effectLst/>
                        </a:rPr>
                        <a:t>Perform safe self-rescue in different water-based situations</a:t>
                      </a:r>
                    </a:p>
                    <a:p>
                      <a:pPr algn="ct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5522608"/>
                  </a:ext>
                </a:extLst>
              </a:tr>
              <a:tr h="537159">
                <a:tc>
                  <a:txBody>
                    <a:bodyPr/>
                    <a:lstStyle/>
                    <a:p>
                      <a:pPr algn="ctr">
                        <a:lnSpc>
                          <a:spcPct val="107000"/>
                        </a:lnSpc>
                        <a:spcAft>
                          <a:spcPts val="0"/>
                        </a:spcAft>
                      </a:pPr>
                      <a:r>
                        <a:rPr lang="en-GB" sz="1400" dirty="0" smtClean="0">
                          <a:solidFill>
                            <a:schemeClr val="tx1"/>
                          </a:solidFill>
                          <a:effectLst/>
                        </a:rPr>
                        <a:t>TAB Junior</a:t>
                      </a:r>
                      <a:r>
                        <a:rPr lang="en-GB" sz="1400" baseline="0" dirty="0" smtClean="0">
                          <a:solidFill>
                            <a:schemeClr val="tx1"/>
                          </a:solidFill>
                          <a:effectLst/>
                        </a:rPr>
                        <a:t> School</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a:effectLst/>
                        </a:rPr>
                        <a:t>50%</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b="1" dirty="0">
                          <a:effectLst/>
                        </a:rPr>
                        <a:t>50%</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b="1">
                          <a:effectLst/>
                        </a:rPr>
                        <a:t>50%</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15922891"/>
                  </a:ext>
                </a:extLst>
              </a:tr>
              <a:tr h="402892">
                <a:tc>
                  <a:txBody>
                    <a:bodyPr/>
                    <a:lstStyle/>
                    <a:p>
                      <a:pPr>
                        <a:lnSpc>
                          <a:spcPct val="107000"/>
                        </a:lnSpc>
                        <a:spcAft>
                          <a:spcPts val="0"/>
                        </a:spcAft>
                      </a:pPr>
                      <a:r>
                        <a:rPr lang="en-GB" sz="1400" dirty="0" smtClean="0">
                          <a:effectLst/>
                        </a:rPr>
                        <a:t>Junior School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a:effectLst/>
                        </a:rPr>
                        <a:t>51%</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b="1" dirty="0">
                          <a:effectLst/>
                        </a:rPr>
                        <a:t>51%</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b="1" dirty="0">
                          <a:effectLst/>
                        </a:rPr>
                        <a:t>51%</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39485075"/>
                  </a:ext>
                </a:extLst>
              </a:tr>
              <a:tr h="402892">
                <a:tc>
                  <a:txBody>
                    <a:bodyPr/>
                    <a:lstStyle/>
                    <a:p>
                      <a:pPr>
                        <a:lnSpc>
                          <a:spcPct val="107000"/>
                        </a:lnSpc>
                        <a:spcAft>
                          <a:spcPts val="0"/>
                        </a:spcAft>
                      </a:pPr>
                      <a:r>
                        <a:rPr lang="en-GB" sz="1400" dirty="0" smtClean="0">
                          <a:effectLst/>
                          <a:latin typeface="+mn-lt"/>
                          <a:ea typeface="+mn-ea"/>
                          <a:cs typeface="+mn-cs"/>
                        </a:rPr>
                        <a:t>Junior</a:t>
                      </a:r>
                      <a:r>
                        <a:rPr lang="en-GB" sz="1400" baseline="0" dirty="0" smtClean="0">
                          <a:effectLst/>
                          <a:latin typeface="+mn-lt"/>
                          <a:ea typeface="+mn-ea"/>
                          <a:cs typeface="+mn-cs"/>
                        </a:rPr>
                        <a:t> School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a:effectLst/>
                        </a:rPr>
                        <a:t>66%</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b="1" dirty="0">
                          <a:effectLst/>
                        </a:rPr>
                        <a:t>52%</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b="1" dirty="0">
                          <a:effectLst/>
                        </a:rPr>
                        <a:t>66%</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026248"/>
                  </a:ext>
                </a:extLst>
              </a:tr>
              <a:tr h="402892">
                <a:tc>
                  <a:txBody>
                    <a:bodyPr/>
                    <a:lstStyle/>
                    <a:p>
                      <a:pPr>
                        <a:lnSpc>
                          <a:spcPct val="107000"/>
                        </a:lnSpc>
                        <a:spcAft>
                          <a:spcPts val="0"/>
                        </a:spcAft>
                      </a:pPr>
                      <a:r>
                        <a:rPr lang="en-GB" sz="1400" dirty="0" smtClean="0">
                          <a:effectLst/>
                          <a:latin typeface="+mn-lt"/>
                          <a:ea typeface="+mn-ea"/>
                          <a:cs typeface="+mn-cs"/>
                        </a:rPr>
                        <a:t>Primary</a:t>
                      </a:r>
                      <a:r>
                        <a:rPr lang="en-GB" sz="1400" baseline="0" dirty="0" smtClean="0">
                          <a:effectLst/>
                          <a:latin typeface="+mn-lt"/>
                          <a:ea typeface="+mn-ea"/>
                          <a:cs typeface="+mn-cs"/>
                        </a:rPr>
                        <a:t> School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a:effectLst/>
                        </a:rPr>
                        <a:t>74%</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b="1" dirty="0">
                          <a:effectLst/>
                        </a:rPr>
                        <a:t>74%</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b="1" dirty="0">
                          <a:effectLst/>
                        </a:rPr>
                        <a:t>74%</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11934490"/>
                  </a:ext>
                </a:extLst>
              </a:tr>
              <a:tr h="402892">
                <a:tc>
                  <a:txBody>
                    <a:bodyPr/>
                    <a:lstStyle/>
                    <a:p>
                      <a:pPr>
                        <a:lnSpc>
                          <a:spcPct val="107000"/>
                        </a:lnSpc>
                        <a:spcAft>
                          <a:spcPts val="0"/>
                        </a:spcAft>
                      </a:pPr>
                      <a:r>
                        <a:rPr lang="en-GB" sz="1400" dirty="0" smtClean="0">
                          <a:effectLst/>
                          <a:latin typeface="+mn-lt"/>
                          <a:ea typeface="+mn-ea"/>
                          <a:cs typeface="+mn-cs"/>
                        </a:rPr>
                        <a:t>Primary</a:t>
                      </a:r>
                      <a:r>
                        <a:rPr lang="en-GB" sz="1400" baseline="0" dirty="0" smtClean="0">
                          <a:effectLst/>
                          <a:latin typeface="+mn-lt"/>
                          <a:ea typeface="+mn-ea"/>
                          <a:cs typeface="+mn-cs"/>
                        </a:rPr>
                        <a:t> School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a:effectLst/>
                        </a:rPr>
                        <a:t>67%</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b="1">
                          <a:effectLst/>
                        </a:rPr>
                        <a:t>67%</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b="1" dirty="0">
                          <a:effectLst/>
                        </a:rPr>
                        <a:t>67%</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8944416"/>
                  </a:ext>
                </a:extLst>
              </a:tr>
              <a:tr h="402892">
                <a:tc>
                  <a:txBody>
                    <a:bodyPr/>
                    <a:lstStyle/>
                    <a:p>
                      <a:pPr>
                        <a:lnSpc>
                          <a:spcPct val="107000"/>
                        </a:lnSpc>
                        <a:spcAft>
                          <a:spcPts val="0"/>
                        </a:spcAft>
                      </a:pPr>
                      <a:r>
                        <a:rPr lang="en-GB" sz="1400" dirty="0" smtClean="0">
                          <a:effectLst/>
                          <a:latin typeface="+mn-lt"/>
                          <a:ea typeface="+mn-ea"/>
                          <a:cs typeface="+mn-cs"/>
                        </a:rPr>
                        <a:t>Primary</a:t>
                      </a:r>
                      <a:r>
                        <a:rPr lang="en-GB" sz="1400" baseline="0" dirty="0" smtClean="0">
                          <a:effectLst/>
                          <a:latin typeface="+mn-lt"/>
                          <a:ea typeface="+mn-ea"/>
                          <a:cs typeface="+mn-cs"/>
                        </a:rPr>
                        <a:t> School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a:effectLst/>
                        </a:rPr>
                        <a:t>9%</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b="1">
                          <a:effectLst/>
                        </a:rPr>
                        <a:t>45%</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b="1" dirty="0">
                          <a:effectLst/>
                        </a:rPr>
                        <a:t>9%</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42165842"/>
                  </a:ext>
                </a:extLst>
              </a:tr>
              <a:tr h="562298">
                <a:tc>
                  <a:txBody>
                    <a:bodyPr/>
                    <a:lstStyle/>
                    <a:p>
                      <a:pPr>
                        <a:lnSpc>
                          <a:spcPct val="107000"/>
                        </a:lnSpc>
                        <a:spcAft>
                          <a:spcPts val="0"/>
                        </a:spcAft>
                      </a:pPr>
                      <a:r>
                        <a:rPr lang="en-GB" sz="1400" dirty="0" smtClean="0">
                          <a:effectLst/>
                          <a:latin typeface="+mn-lt"/>
                          <a:ea typeface="+mn-ea"/>
                          <a:cs typeface="+mn-cs"/>
                        </a:rPr>
                        <a:t>Mystery</a:t>
                      </a:r>
                      <a:r>
                        <a:rPr lang="en-GB" sz="1400" baseline="0" dirty="0" smtClean="0">
                          <a:effectLst/>
                          <a:latin typeface="+mn-lt"/>
                          <a:ea typeface="+mn-ea"/>
                          <a:cs typeface="+mn-cs"/>
                        </a:rPr>
                        <a:t> School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a:effectLst/>
                        </a:rPr>
                        <a:t>94%</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b="1">
                          <a:effectLst/>
                        </a:rPr>
                        <a:t>94%</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b="1" dirty="0">
                          <a:effectLst/>
                        </a:rPr>
                        <a:t>94%</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61897253"/>
                  </a:ext>
                </a:extLst>
              </a:tr>
            </a:tbl>
          </a:graphicData>
        </a:graphic>
      </p:graphicFrame>
    </p:spTree>
    <p:extLst>
      <p:ext uri="{BB962C8B-B14F-4D97-AF65-F5344CB8AC3E}">
        <p14:creationId xmlns:p14="http://schemas.microsoft.com/office/powerpoint/2010/main" val="3504041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problem for schools</a:t>
            </a:r>
            <a:endParaRPr lang="en-GB" dirty="0"/>
          </a:p>
        </p:txBody>
      </p:sp>
      <p:sp>
        <p:nvSpPr>
          <p:cNvPr id="3" name="Content Placeholder 2"/>
          <p:cNvSpPr>
            <a:spLocks noGrp="1"/>
          </p:cNvSpPr>
          <p:nvPr>
            <p:ph sz="quarter" idx="13"/>
          </p:nvPr>
        </p:nvSpPr>
        <p:spPr>
          <a:xfrm>
            <a:off x="913774" y="2367092"/>
            <a:ext cx="11036926" cy="4173408"/>
          </a:xfrm>
        </p:spPr>
        <p:txBody>
          <a:bodyPr>
            <a:normAutofit/>
          </a:bodyPr>
          <a:lstStyle/>
          <a:p>
            <a:r>
              <a:rPr lang="en-GB" sz="2400" dirty="0" smtClean="0"/>
              <a:t>Is anyone really interested in the percentages? …Ofsted weren’t!</a:t>
            </a:r>
          </a:p>
          <a:p>
            <a:r>
              <a:rPr lang="en-GB" sz="2400" dirty="0" smtClean="0"/>
              <a:t>How do you improve swimming attainment without… </a:t>
            </a:r>
          </a:p>
          <a:p>
            <a:pPr lvl="1"/>
            <a:r>
              <a:rPr lang="en-GB" sz="2000" dirty="0" smtClean="0"/>
              <a:t>impact to other curriculum areas?</a:t>
            </a:r>
          </a:p>
          <a:p>
            <a:pPr lvl="1"/>
            <a:r>
              <a:rPr lang="en-GB" sz="2000" dirty="0" smtClean="0"/>
              <a:t>Impact to the budget?</a:t>
            </a:r>
          </a:p>
          <a:p>
            <a:pPr lvl="1"/>
            <a:r>
              <a:rPr lang="en-GB" sz="2000" dirty="0" smtClean="0"/>
              <a:t>Impact to parents?</a:t>
            </a:r>
          </a:p>
          <a:p>
            <a:r>
              <a:rPr lang="en-GB" sz="2400" dirty="0" smtClean="0"/>
              <a:t>Who should swim? </a:t>
            </a:r>
          </a:p>
          <a:p>
            <a:pPr lvl="1"/>
            <a:r>
              <a:rPr lang="en-GB" sz="2200" dirty="0" smtClean="0"/>
              <a:t>All? Most in need? Best? </a:t>
            </a:r>
          </a:p>
          <a:p>
            <a:pPr lvl="1"/>
            <a:r>
              <a:rPr lang="en-GB" sz="2200" dirty="0" smtClean="0"/>
              <a:t>Swimming vs football</a:t>
            </a:r>
          </a:p>
          <a:p>
            <a:pPr marL="0" indent="0">
              <a:buNone/>
            </a:pPr>
            <a:endParaRPr lang="en-GB" dirty="0"/>
          </a:p>
        </p:txBody>
      </p:sp>
    </p:spTree>
    <p:extLst>
      <p:ext uri="{BB962C8B-B14F-4D97-AF65-F5344CB8AC3E}">
        <p14:creationId xmlns:p14="http://schemas.microsoft.com/office/powerpoint/2010/main" val="3241048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(on tables)</a:t>
            </a:r>
            <a:endParaRPr lang="en-GB" dirty="0"/>
          </a:p>
        </p:txBody>
      </p:sp>
      <p:sp>
        <p:nvSpPr>
          <p:cNvPr id="3" name="Content Placeholder 2"/>
          <p:cNvSpPr>
            <a:spLocks noGrp="1"/>
          </p:cNvSpPr>
          <p:nvPr>
            <p:ph sz="quarter" idx="13"/>
          </p:nvPr>
        </p:nvSpPr>
        <p:spPr/>
        <p:txBody>
          <a:bodyPr>
            <a:normAutofit fontScale="85000" lnSpcReduction="20000"/>
          </a:bodyPr>
          <a:lstStyle/>
          <a:p>
            <a:r>
              <a:rPr lang="en-GB" sz="2800" dirty="0" smtClean="0"/>
              <a:t>What does swimming look like in your school?</a:t>
            </a:r>
          </a:p>
          <a:p>
            <a:r>
              <a:rPr lang="en-GB" sz="2800" dirty="0" smtClean="0"/>
              <a:t>Is there a better model?</a:t>
            </a:r>
          </a:p>
          <a:p>
            <a:r>
              <a:rPr lang="en-GB" sz="2800" dirty="0" smtClean="0"/>
              <a:t>Is the current assessment structure too demanding?</a:t>
            </a:r>
          </a:p>
          <a:p>
            <a:r>
              <a:rPr lang="en-GB" sz="2800" dirty="0" smtClean="0"/>
              <a:t>Is there anything we can do about it?</a:t>
            </a:r>
          </a:p>
          <a:p>
            <a:r>
              <a:rPr lang="en-GB" sz="2800" dirty="0" smtClean="0"/>
              <a:t>Is this even a problem at all?</a:t>
            </a:r>
          </a:p>
          <a:p>
            <a:r>
              <a:rPr lang="en-GB" sz="2800" dirty="0" smtClean="0"/>
              <a:t>Who should be taught swimming?</a:t>
            </a:r>
          </a:p>
          <a:p>
            <a:r>
              <a:rPr lang="en-GB" sz="2800" dirty="0" smtClean="0"/>
              <a:t>Who benefits the most from short swimming lessons?</a:t>
            </a:r>
          </a:p>
        </p:txBody>
      </p:sp>
    </p:spTree>
    <p:extLst>
      <p:ext uri="{BB962C8B-B14F-4D97-AF65-F5344CB8AC3E}">
        <p14:creationId xmlns:p14="http://schemas.microsoft.com/office/powerpoint/2010/main" val="4002544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Soft Drink Industry Levy (sugar tax)</a:t>
            </a:r>
            <a:endParaRPr lang="en-GB" dirty="0"/>
          </a:p>
        </p:txBody>
      </p:sp>
      <p:sp>
        <p:nvSpPr>
          <p:cNvPr id="3" name="Content Placeholder 2"/>
          <p:cNvSpPr>
            <a:spLocks noGrp="1"/>
          </p:cNvSpPr>
          <p:nvPr>
            <p:ph sz="quarter" idx="13"/>
          </p:nvPr>
        </p:nvSpPr>
        <p:spPr/>
        <p:txBody>
          <a:bodyPr/>
          <a:lstStyle/>
          <a:p>
            <a:r>
              <a:rPr lang="en-GB" dirty="0"/>
              <a:t>In November 2017, The Department for Education (</a:t>
            </a:r>
            <a:r>
              <a:rPr lang="en-GB" dirty="0" err="1"/>
              <a:t>DfE</a:t>
            </a:r>
            <a:r>
              <a:rPr lang="en-GB" dirty="0"/>
              <a:t>) announced that funding for PE and sport in primary schools would be doubled to £320m a year thanks to additional revenue from the tax</a:t>
            </a:r>
            <a:r>
              <a:rPr lang="en-GB" dirty="0" smtClean="0"/>
              <a:t>.</a:t>
            </a:r>
          </a:p>
          <a:p>
            <a:r>
              <a:rPr lang="en-GB" dirty="0"/>
              <a:t>Schools with 17 or more eligible pupils receive £16,000 and an additional payment of £10 per pupil</a:t>
            </a:r>
            <a:r>
              <a:rPr lang="en-GB" dirty="0" smtClean="0"/>
              <a:t>.</a:t>
            </a:r>
          </a:p>
          <a:p>
            <a:r>
              <a:rPr lang="en-GB" dirty="0" smtClean="0"/>
              <a:t>schools </a:t>
            </a:r>
            <a:r>
              <a:rPr lang="en-GB" dirty="0"/>
              <a:t>must use the funding to make additional and sustainable improvements to the quality of physical education (PE), physical activity and sport </a:t>
            </a:r>
            <a:r>
              <a:rPr lang="en-GB" dirty="0" smtClean="0"/>
              <a:t>they </a:t>
            </a:r>
            <a:r>
              <a:rPr lang="en-GB" dirty="0"/>
              <a:t>offer.</a:t>
            </a:r>
          </a:p>
        </p:txBody>
      </p:sp>
    </p:spTree>
    <p:extLst>
      <p:ext uri="{BB962C8B-B14F-4D97-AF65-F5344CB8AC3E}">
        <p14:creationId xmlns:p14="http://schemas.microsoft.com/office/powerpoint/2010/main" val="484374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Raising attainment in primary school </a:t>
            </a:r>
            <a:r>
              <a:rPr lang="en-GB" dirty="0" smtClean="0"/>
              <a:t>swimming</a:t>
            </a:r>
            <a:endParaRPr lang="en-GB" dirty="0"/>
          </a:p>
        </p:txBody>
      </p:sp>
      <p:sp>
        <p:nvSpPr>
          <p:cNvPr id="3" name="Content Placeholder 2"/>
          <p:cNvSpPr>
            <a:spLocks noGrp="1"/>
          </p:cNvSpPr>
          <p:nvPr>
            <p:ph sz="quarter" idx="13"/>
          </p:nvPr>
        </p:nvSpPr>
        <p:spPr>
          <a:xfrm>
            <a:off x="729937" y="2214694"/>
            <a:ext cx="10732126" cy="3805108"/>
          </a:xfrm>
        </p:spPr>
        <p:txBody>
          <a:bodyPr>
            <a:normAutofit fontScale="92500" lnSpcReduction="20000"/>
          </a:bodyPr>
          <a:lstStyle/>
          <a:p>
            <a:r>
              <a:rPr lang="en-GB" dirty="0"/>
              <a:t>The premium can be used to fund the professional development and training that are available to schools to train staff to support high quality swimming and water safety lessons for their pupils.</a:t>
            </a:r>
          </a:p>
          <a:p>
            <a:r>
              <a:rPr lang="en-GB" dirty="0"/>
              <a:t>The premium may also be used to provide additional top-up swimming lessons to pupils who have not been able to meet the national curriculum requirements for swimming and water safety after the delivery of core swimming and water safety lessons. At the end of key stage 2 all pupils are expected to be able to swim confidently and know how to be safe in and around water.</a:t>
            </a:r>
          </a:p>
          <a:p>
            <a:r>
              <a:rPr lang="en-GB" b="1" dirty="0"/>
              <a:t>Schools are required to publish information on the percentage of their pupils in year 6 who met each of the 3 swimming and water safety national curriculum requirements.</a:t>
            </a:r>
          </a:p>
          <a:p>
            <a:endParaRPr lang="en-GB" dirty="0"/>
          </a:p>
        </p:txBody>
      </p:sp>
    </p:spTree>
    <p:extLst>
      <p:ext uri="{BB962C8B-B14F-4D97-AF65-F5344CB8AC3E}">
        <p14:creationId xmlns:p14="http://schemas.microsoft.com/office/powerpoint/2010/main" val="1037644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50" y="821717"/>
            <a:ext cx="10364451" cy="1596177"/>
          </a:xfrm>
        </p:spPr>
        <p:txBody>
          <a:bodyPr>
            <a:normAutofit fontScale="90000"/>
          </a:bodyPr>
          <a:lstStyle/>
          <a:p>
            <a:r>
              <a:rPr lang="en-GB" dirty="0"/>
              <a:t>You are also required to publish the percentage of pupils within </a:t>
            </a:r>
            <a:r>
              <a:rPr lang="en-GB" dirty="0" smtClean="0"/>
              <a:t>your year </a:t>
            </a:r>
            <a:r>
              <a:rPr lang="en-GB" dirty="0"/>
              <a:t>6 </a:t>
            </a:r>
            <a:r>
              <a:rPr lang="en-GB" dirty="0" smtClean="0"/>
              <a:t>cohort who </a:t>
            </a:r>
            <a:r>
              <a:rPr lang="en-GB" dirty="0"/>
              <a:t>met the national curriculum requirement to:</a:t>
            </a:r>
          </a:p>
        </p:txBody>
      </p:sp>
      <p:sp>
        <p:nvSpPr>
          <p:cNvPr id="3" name="Content Placeholder 2"/>
          <p:cNvSpPr>
            <a:spLocks noGrp="1"/>
          </p:cNvSpPr>
          <p:nvPr>
            <p:ph sz="quarter" idx="13"/>
          </p:nvPr>
        </p:nvSpPr>
        <p:spPr>
          <a:xfrm>
            <a:off x="913775" y="2582992"/>
            <a:ext cx="10363826" cy="3424107"/>
          </a:xfrm>
        </p:spPr>
        <p:txBody>
          <a:bodyPr>
            <a:normAutofit lnSpcReduction="10000"/>
          </a:bodyPr>
          <a:lstStyle/>
          <a:p>
            <a:r>
              <a:rPr lang="en-GB" dirty="0"/>
              <a:t>swim competently, confidently and proficiently over a distance of at least 25 metres</a:t>
            </a:r>
          </a:p>
          <a:p>
            <a:r>
              <a:rPr lang="en-GB" dirty="0"/>
              <a:t>use a range of strokes effectively</a:t>
            </a:r>
          </a:p>
          <a:p>
            <a:r>
              <a:rPr lang="en-GB" dirty="0"/>
              <a:t>perform safe self-rescue in different water-based </a:t>
            </a:r>
            <a:r>
              <a:rPr lang="en-GB" dirty="0" smtClean="0"/>
              <a:t>situations</a:t>
            </a:r>
          </a:p>
          <a:p>
            <a:endParaRPr lang="en-GB" dirty="0"/>
          </a:p>
          <a:p>
            <a:r>
              <a:rPr lang="en-GB" dirty="0"/>
              <a:t>Attainment data for year 6 pupils should be provided from their most recent swimming lessons. This may be data from years 3, 4, 5 or 6, depending on the swimming programme at your school.</a:t>
            </a:r>
          </a:p>
        </p:txBody>
      </p:sp>
    </p:spTree>
    <p:extLst>
      <p:ext uri="{BB962C8B-B14F-4D97-AF65-F5344CB8AC3E}">
        <p14:creationId xmlns:p14="http://schemas.microsoft.com/office/powerpoint/2010/main" val="3860917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478817"/>
            <a:ext cx="10364451" cy="1596177"/>
          </a:xfrm>
        </p:spPr>
        <p:txBody>
          <a:bodyPr/>
          <a:lstStyle/>
          <a:p>
            <a:r>
              <a:rPr lang="en-GB" dirty="0"/>
              <a:t>Swimming England </a:t>
            </a:r>
            <a:r>
              <a:rPr lang="en-GB" dirty="0" smtClean="0"/>
              <a:t>research (</a:t>
            </a:r>
            <a:r>
              <a:rPr lang="en-GB" u="sng" dirty="0" smtClean="0"/>
              <a:t>2016</a:t>
            </a:r>
            <a:r>
              <a:rPr lang="en-GB" dirty="0" smtClean="0"/>
              <a:t>!)</a:t>
            </a:r>
            <a:endParaRPr lang="en-GB" dirty="0"/>
          </a:p>
        </p:txBody>
      </p:sp>
      <p:sp>
        <p:nvSpPr>
          <p:cNvPr id="3" name="Content Placeholder 2"/>
          <p:cNvSpPr>
            <a:spLocks noGrp="1"/>
          </p:cNvSpPr>
          <p:nvPr>
            <p:ph sz="quarter" idx="13"/>
          </p:nvPr>
        </p:nvSpPr>
        <p:spPr>
          <a:xfrm>
            <a:off x="913774" y="1866900"/>
            <a:ext cx="10363826" cy="4495800"/>
          </a:xfrm>
        </p:spPr>
        <p:txBody>
          <a:bodyPr>
            <a:normAutofit fontScale="92500" lnSpcReduction="20000"/>
          </a:bodyPr>
          <a:lstStyle/>
          <a:p>
            <a:pPr lvl="0"/>
            <a:r>
              <a:rPr lang="en-GB" dirty="0"/>
              <a:t>88 per cent of schools are aware of all three national curriculum outcomes (swimming 25 metres, using a range of strokes, knowing how to self-rescue).</a:t>
            </a:r>
          </a:p>
          <a:p>
            <a:pPr lvl="0"/>
            <a:r>
              <a:rPr lang="en-GB" dirty="0"/>
              <a:t>Of the schools who responded, 94 per cent delivered curriculum swimming. Of these: </a:t>
            </a:r>
          </a:p>
          <a:p>
            <a:pPr lvl="1"/>
            <a:r>
              <a:rPr lang="en-GB" b="1" dirty="0" smtClean="0"/>
              <a:t>89% work </a:t>
            </a:r>
            <a:r>
              <a:rPr lang="en-GB" b="1" dirty="0"/>
              <a:t>towards children being able to swim 25 metres; </a:t>
            </a:r>
          </a:p>
          <a:p>
            <a:pPr lvl="1"/>
            <a:r>
              <a:rPr lang="en-GB" b="1" dirty="0" smtClean="0"/>
              <a:t>63% focus </a:t>
            </a:r>
            <a:r>
              <a:rPr lang="en-GB" b="1" dirty="0"/>
              <a:t>on teaching children how to do strokes; </a:t>
            </a:r>
          </a:p>
          <a:p>
            <a:pPr lvl="1"/>
            <a:r>
              <a:rPr lang="en-GB" b="1" dirty="0" smtClean="0"/>
              <a:t>48% </a:t>
            </a:r>
            <a:r>
              <a:rPr lang="en-GB" b="1" dirty="0"/>
              <a:t>focus on water safety</a:t>
            </a:r>
          </a:p>
          <a:p>
            <a:pPr lvl="0"/>
            <a:r>
              <a:rPr lang="en-GB" dirty="0"/>
              <a:t>72 per cent of primary schools access public facilities for their swimming, 15 per cent use their own pool and 10 per cent use another school pool.</a:t>
            </a:r>
          </a:p>
          <a:p>
            <a:pPr lvl="0"/>
            <a:r>
              <a:rPr lang="en-GB" dirty="0"/>
              <a:t>The average number of swimming lessons provided is 16.</a:t>
            </a:r>
          </a:p>
          <a:p>
            <a:pPr lvl="0"/>
            <a:r>
              <a:rPr lang="en-GB" dirty="0"/>
              <a:t>Schools allow an average of 76 minutes for swimming lessons, with the average length of time a class is in the pool being 33 minutes.</a:t>
            </a:r>
          </a:p>
          <a:p>
            <a:r>
              <a:rPr lang="en-GB" dirty="0"/>
              <a:t>The average distance for a school to travel to their local pool is 2.8 miles</a:t>
            </a:r>
          </a:p>
        </p:txBody>
      </p:sp>
    </p:spTree>
    <p:extLst>
      <p:ext uri="{BB962C8B-B14F-4D97-AF65-F5344CB8AC3E}">
        <p14:creationId xmlns:p14="http://schemas.microsoft.com/office/powerpoint/2010/main" val="3136329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For the past two years, Swimming England have asked parents about their child’s swimming ability. </a:t>
            </a:r>
          </a:p>
        </p:txBody>
      </p:sp>
      <p:sp>
        <p:nvSpPr>
          <p:cNvPr id="3" name="Content Placeholder 2"/>
          <p:cNvSpPr>
            <a:spLocks noGrp="1"/>
          </p:cNvSpPr>
          <p:nvPr>
            <p:ph sz="quarter" idx="13"/>
          </p:nvPr>
        </p:nvSpPr>
        <p:spPr/>
        <p:txBody>
          <a:bodyPr/>
          <a:lstStyle/>
          <a:p>
            <a:pPr marL="0" indent="0">
              <a:buNone/>
            </a:pPr>
            <a:r>
              <a:rPr lang="en-GB" dirty="0" smtClean="0"/>
              <a:t>The </a:t>
            </a:r>
            <a:r>
              <a:rPr lang="en-GB" dirty="0"/>
              <a:t>latest research with parents took place in 2018. It revealed there is still a vast difference between the three national curriculum </a:t>
            </a:r>
            <a:r>
              <a:rPr lang="en-GB" dirty="0" smtClean="0"/>
              <a:t>outcomes:</a:t>
            </a:r>
          </a:p>
          <a:p>
            <a:pPr marL="0" indent="0">
              <a:buNone/>
            </a:pPr>
            <a:endParaRPr lang="en-GB" dirty="0"/>
          </a:p>
          <a:p>
            <a:pPr lvl="0"/>
            <a:r>
              <a:rPr lang="en-GB" sz="2400" dirty="0" smtClean="0"/>
              <a:t>72% of </a:t>
            </a:r>
            <a:r>
              <a:rPr lang="en-GB" sz="2400" dirty="0"/>
              <a:t>Year 6 pupils can swim at least 25 metres unaided.</a:t>
            </a:r>
          </a:p>
          <a:p>
            <a:pPr lvl="0"/>
            <a:r>
              <a:rPr lang="en-GB" sz="2400" dirty="0" smtClean="0"/>
              <a:t>56% of </a:t>
            </a:r>
            <a:r>
              <a:rPr lang="en-GB" sz="2400" dirty="0"/>
              <a:t>Year 6 pupils can use a range of strokes.</a:t>
            </a:r>
          </a:p>
          <a:p>
            <a:pPr lvl="0"/>
            <a:r>
              <a:rPr lang="en-GB" sz="2400" dirty="0" smtClean="0"/>
              <a:t>34% of </a:t>
            </a:r>
            <a:r>
              <a:rPr lang="en-GB" sz="2400" dirty="0"/>
              <a:t>Year 6 pupils can perform safe self-rescue.</a:t>
            </a:r>
          </a:p>
          <a:p>
            <a:endParaRPr lang="en-GB" dirty="0"/>
          </a:p>
        </p:txBody>
      </p:sp>
    </p:spTree>
    <p:extLst>
      <p:ext uri="{BB962C8B-B14F-4D97-AF65-F5344CB8AC3E}">
        <p14:creationId xmlns:p14="http://schemas.microsoft.com/office/powerpoint/2010/main" val="578617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Nationally reported attainment (2018)</a:t>
            </a:r>
            <a:endParaRPr lang="en-GB" dirty="0"/>
          </a:p>
        </p:txBody>
      </p:sp>
      <p:sp>
        <p:nvSpPr>
          <p:cNvPr id="3" name="Content Placeholder 2"/>
          <p:cNvSpPr>
            <a:spLocks noGrp="1"/>
          </p:cNvSpPr>
          <p:nvPr>
            <p:ph sz="quarter" idx="13"/>
          </p:nvPr>
        </p:nvSpPr>
        <p:spPr/>
        <p:txBody>
          <a:bodyPr/>
          <a:lstStyle/>
          <a:p>
            <a:r>
              <a:rPr lang="en-GB" sz="3600" dirty="0" smtClean="0"/>
              <a:t>Reading – 75%</a:t>
            </a:r>
          </a:p>
          <a:p>
            <a:r>
              <a:rPr lang="en-GB" sz="3600" dirty="0" smtClean="0"/>
              <a:t>Writing – 78%</a:t>
            </a:r>
          </a:p>
          <a:p>
            <a:r>
              <a:rPr lang="en-GB" sz="3600" dirty="0" smtClean="0"/>
              <a:t>Maths – 76%</a:t>
            </a:r>
          </a:p>
          <a:p>
            <a:r>
              <a:rPr lang="en-GB" sz="3600" dirty="0" smtClean="0"/>
              <a:t>GPS – 78%</a:t>
            </a:r>
          </a:p>
          <a:p>
            <a:pPr marL="0" indent="0">
              <a:buNone/>
            </a:pPr>
            <a:endParaRPr lang="en-GB" dirty="0"/>
          </a:p>
        </p:txBody>
      </p:sp>
      <p:sp>
        <p:nvSpPr>
          <p:cNvPr id="4" name="TextBox 3"/>
          <p:cNvSpPr txBox="1"/>
          <p:nvPr/>
        </p:nvSpPr>
        <p:spPr>
          <a:xfrm>
            <a:off x="6692900" y="3103692"/>
            <a:ext cx="4114800" cy="1323439"/>
          </a:xfrm>
          <a:prstGeom prst="rect">
            <a:avLst/>
          </a:prstGeom>
          <a:noFill/>
        </p:spPr>
        <p:txBody>
          <a:bodyPr wrap="square" rtlCol="0">
            <a:spAutoFit/>
          </a:bodyPr>
          <a:lstStyle/>
          <a:p>
            <a:r>
              <a:rPr lang="en-GB" sz="8000" dirty="0" smtClean="0"/>
              <a:t>80-85%</a:t>
            </a:r>
            <a:endParaRPr lang="en-GB" sz="8000" dirty="0"/>
          </a:p>
        </p:txBody>
      </p:sp>
      <p:sp>
        <p:nvSpPr>
          <p:cNvPr id="5" name="Oval 4"/>
          <p:cNvSpPr/>
          <p:nvPr/>
        </p:nvSpPr>
        <p:spPr>
          <a:xfrm>
            <a:off x="6095687" y="2717661"/>
            <a:ext cx="4813613" cy="20955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23256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636293326"/>
              </p:ext>
            </p:extLst>
          </p:nvPr>
        </p:nvGraphicFramePr>
        <p:xfrm>
          <a:off x="304800" y="139699"/>
          <a:ext cx="11645900" cy="6614361"/>
        </p:xfrm>
        <a:graphic>
          <a:graphicData uri="http://schemas.openxmlformats.org/drawingml/2006/table">
            <a:tbl>
              <a:tblPr firstRow="1" firstCol="1" bandRow="1">
                <a:tableStyleId>{5C22544A-7EE6-4342-B048-85BDC9FD1C3A}</a:tableStyleId>
              </a:tblPr>
              <a:tblGrid>
                <a:gridCol w="2358518">
                  <a:extLst>
                    <a:ext uri="{9D8B030D-6E8A-4147-A177-3AD203B41FA5}">
                      <a16:colId xmlns:a16="http://schemas.microsoft.com/office/drawing/2014/main" val="3729214138"/>
                    </a:ext>
                  </a:extLst>
                </a:gridCol>
                <a:gridCol w="3095794">
                  <a:extLst>
                    <a:ext uri="{9D8B030D-6E8A-4147-A177-3AD203B41FA5}">
                      <a16:colId xmlns:a16="http://schemas.microsoft.com/office/drawing/2014/main" val="2523592391"/>
                    </a:ext>
                  </a:extLst>
                </a:gridCol>
                <a:gridCol w="3095794">
                  <a:extLst>
                    <a:ext uri="{9D8B030D-6E8A-4147-A177-3AD203B41FA5}">
                      <a16:colId xmlns:a16="http://schemas.microsoft.com/office/drawing/2014/main" val="3383342859"/>
                    </a:ext>
                  </a:extLst>
                </a:gridCol>
                <a:gridCol w="3095794">
                  <a:extLst>
                    <a:ext uri="{9D8B030D-6E8A-4147-A177-3AD203B41FA5}">
                      <a16:colId xmlns:a16="http://schemas.microsoft.com/office/drawing/2014/main" val="47187839"/>
                    </a:ext>
                  </a:extLst>
                </a:gridCol>
              </a:tblGrid>
              <a:tr h="2077040">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rPr>
                        <a:t>Swim competently, confidently and proficiently over a distance of at least 25 metres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400" dirty="0">
                          <a:effectLst/>
                        </a:rPr>
                        <a:t>Use a range of strokes effectively [for example, front crawl, backstroke and breaststroke]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400" dirty="0">
                          <a:effectLst/>
                        </a:rPr>
                        <a:t>Perform safe self-rescue in different water-based situations</a:t>
                      </a:r>
                    </a:p>
                    <a:p>
                      <a:pPr algn="ctr">
                        <a:lnSpc>
                          <a:spcPct val="107000"/>
                        </a:lnSpc>
                        <a:spcAft>
                          <a:spcPts val="0"/>
                        </a:spcAft>
                      </a:pPr>
                      <a:r>
                        <a:rPr lang="en-GB" sz="24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5522608"/>
                  </a:ext>
                </a:extLst>
              </a:tr>
              <a:tr h="586188">
                <a:tc>
                  <a:txBody>
                    <a:bodyPr/>
                    <a:lstStyle/>
                    <a:p>
                      <a:pPr algn="ctr">
                        <a:lnSpc>
                          <a:spcPct val="107000"/>
                        </a:lnSpc>
                        <a:spcAft>
                          <a:spcPts val="0"/>
                        </a:spcAft>
                      </a:pPr>
                      <a:r>
                        <a:rPr lang="en-GB" sz="2400" dirty="0" smtClean="0">
                          <a:solidFill>
                            <a:schemeClr val="tx1"/>
                          </a:solidFill>
                          <a:effectLst/>
                        </a:rPr>
                        <a:t>TAB Junior</a:t>
                      </a:r>
                      <a:r>
                        <a:rPr lang="en-GB" sz="2400" baseline="0" dirty="0" smtClean="0">
                          <a:solidFill>
                            <a:schemeClr val="tx1"/>
                          </a:solidFill>
                          <a:effectLst/>
                        </a:rPr>
                        <a:t> School</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3600" b="1" dirty="0">
                          <a:effectLst/>
                        </a:rPr>
                        <a:t>50%</a:t>
                      </a:r>
                      <a:endParaRPr lang="en-GB"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3600" b="1">
                          <a:effectLst/>
                        </a:rPr>
                        <a:t>50%</a:t>
                      </a:r>
                      <a:endParaRPr lang="en-GB"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3600" b="1">
                          <a:effectLst/>
                        </a:rPr>
                        <a:t>50%</a:t>
                      </a:r>
                      <a:endParaRPr lang="en-GB"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15922891"/>
                  </a:ext>
                </a:extLst>
              </a:tr>
              <a:tr h="586188">
                <a:tc>
                  <a:txBody>
                    <a:bodyPr/>
                    <a:lstStyle/>
                    <a:p>
                      <a:pPr>
                        <a:lnSpc>
                          <a:spcPct val="107000"/>
                        </a:lnSpc>
                        <a:spcAft>
                          <a:spcPts val="0"/>
                        </a:spcAft>
                      </a:pPr>
                      <a:r>
                        <a:rPr lang="en-GB" sz="2400" dirty="0" smtClean="0">
                          <a:effectLst/>
                        </a:rPr>
                        <a:t>Junior School</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3600" b="1">
                          <a:effectLst/>
                        </a:rPr>
                        <a:t>51%</a:t>
                      </a:r>
                      <a:endParaRPr lang="en-GB"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3600" b="1" dirty="0">
                          <a:effectLst/>
                        </a:rPr>
                        <a:t>51%</a:t>
                      </a:r>
                      <a:endParaRPr lang="en-GB"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3600" b="1" dirty="0">
                          <a:effectLst/>
                        </a:rPr>
                        <a:t>51%</a:t>
                      </a:r>
                      <a:endParaRPr lang="en-GB"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39485075"/>
                  </a:ext>
                </a:extLst>
              </a:tr>
              <a:tr h="586188">
                <a:tc>
                  <a:txBody>
                    <a:bodyPr/>
                    <a:lstStyle/>
                    <a:p>
                      <a:pPr>
                        <a:lnSpc>
                          <a:spcPct val="107000"/>
                        </a:lnSpc>
                        <a:spcAft>
                          <a:spcPts val="0"/>
                        </a:spcAft>
                      </a:pPr>
                      <a:r>
                        <a:rPr lang="en-GB" sz="2400" dirty="0" smtClean="0">
                          <a:effectLst/>
                          <a:latin typeface="+mn-lt"/>
                          <a:ea typeface="+mn-ea"/>
                          <a:cs typeface="+mn-cs"/>
                        </a:rPr>
                        <a:t>Junior</a:t>
                      </a:r>
                      <a:r>
                        <a:rPr lang="en-GB" sz="2400" baseline="0" dirty="0" smtClean="0">
                          <a:effectLst/>
                          <a:latin typeface="+mn-lt"/>
                          <a:ea typeface="+mn-ea"/>
                          <a:cs typeface="+mn-cs"/>
                        </a:rPr>
                        <a:t> School</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3600" b="1">
                          <a:effectLst/>
                        </a:rPr>
                        <a:t>66%</a:t>
                      </a:r>
                      <a:endParaRPr lang="en-GB"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3600" b="1" dirty="0">
                          <a:effectLst/>
                        </a:rPr>
                        <a:t>52%</a:t>
                      </a:r>
                      <a:endParaRPr lang="en-GB"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3600" b="1" dirty="0">
                          <a:effectLst/>
                        </a:rPr>
                        <a:t>66%</a:t>
                      </a:r>
                      <a:endParaRPr lang="en-GB"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026248"/>
                  </a:ext>
                </a:extLst>
              </a:tr>
              <a:tr h="586188">
                <a:tc>
                  <a:txBody>
                    <a:bodyPr/>
                    <a:lstStyle/>
                    <a:p>
                      <a:pPr>
                        <a:lnSpc>
                          <a:spcPct val="107000"/>
                        </a:lnSpc>
                        <a:spcAft>
                          <a:spcPts val="0"/>
                        </a:spcAft>
                      </a:pPr>
                      <a:r>
                        <a:rPr lang="en-GB" sz="2400" dirty="0" smtClean="0">
                          <a:effectLst/>
                          <a:latin typeface="+mn-lt"/>
                          <a:ea typeface="+mn-ea"/>
                          <a:cs typeface="+mn-cs"/>
                        </a:rPr>
                        <a:t>Primary</a:t>
                      </a:r>
                      <a:r>
                        <a:rPr lang="en-GB" sz="2400" baseline="0" dirty="0" smtClean="0">
                          <a:effectLst/>
                          <a:latin typeface="+mn-lt"/>
                          <a:ea typeface="+mn-ea"/>
                          <a:cs typeface="+mn-cs"/>
                        </a:rPr>
                        <a:t> School</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3600" b="1">
                          <a:effectLst/>
                        </a:rPr>
                        <a:t>74%</a:t>
                      </a:r>
                      <a:endParaRPr lang="en-GB"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3600" b="1" dirty="0">
                          <a:effectLst/>
                        </a:rPr>
                        <a:t>74%</a:t>
                      </a:r>
                      <a:endParaRPr lang="en-GB"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3600" b="1" dirty="0">
                          <a:effectLst/>
                        </a:rPr>
                        <a:t>74%</a:t>
                      </a:r>
                      <a:endParaRPr lang="en-GB"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11934490"/>
                  </a:ext>
                </a:extLst>
              </a:tr>
              <a:tr h="586188">
                <a:tc>
                  <a:txBody>
                    <a:bodyPr/>
                    <a:lstStyle/>
                    <a:p>
                      <a:pPr>
                        <a:lnSpc>
                          <a:spcPct val="107000"/>
                        </a:lnSpc>
                        <a:spcAft>
                          <a:spcPts val="0"/>
                        </a:spcAft>
                      </a:pPr>
                      <a:r>
                        <a:rPr lang="en-GB" sz="2400" dirty="0" smtClean="0">
                          <a:effectLst/>
                          <a:latin typeface="+mn-lt"/>
                          <a:ea typeface="+mn-ea"/>
                          <a:cs typeface="+mn-cs"/>
                        </a:rPr>
                        <a:t>Primary</a:t>
                      </a:r>
                      <a:r>
                        <a:rPr lang="en-GB" sz="2400" baseline="0" dirty="0" smtClean="0">
                          <a:effectLst/>
                          <a:latin typeface="+mn-lt"/>
                          <a:ea typeface="+mn-ea"/>
                          <a:cs typeface="+mn-cs"/>
                        </a:rPr>
                        <a:t> School</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3600" b="1">
                          <a:effectLst/>
                        </a:rPr>
                        <a:t>67%</a:t>
                      </a:r>
                      <a:endParaRPr lang="en-GB"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3600" b="1">
                          <a:effectLst/>
                        </a:rPr>
                        <a:t>67%</a:t>
                      </a:r>
                      <a:endParaRPr lang="en-GB"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3600" b="1" dirty="0">
                          <a:effectLst/>
                        </a:rPr>
                        <a:t>67%</a:t>
                      </a:r>
                      <a:endParaRPr lang="en-GB"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8944416"/>
                  </a:ext>
                </a:extLst>
              </a:tr>
              <a:tr h="586188">
                <a:tc>
                  <a:txBody>
                    <a:bodyPr/>
                    <a:lstStyle/>
                    <a:p>
                      <a:pPr>
                        <a:lnSpc>
                          <a:spcPct val="107000"/>
                        </a:lnSpc>
                        <a:spcAft>
                          <a:spcPts val="0"/>
                        </a:spcAft>
                      </a:pPr>
                      <a:r>
                        <a:rPr lang="en-GB" sz="2400" dirty="0" smtClean="0">
                          <a:effectLst/>
                          <a:latin typeface="+mn-lt"/>
                          <a:ea typeface="+mn-ea"/>
                          <a:cs typeface="+mn-cs"/>
                        </a:rPr>
                        <a:t>Primary</a:t>
                      </a:r>
                      <a:r>
                        <a:rPr lang="en-GB" sz="2400" baseline="0" dirty="0" smtClean="0">
                          <a:effectLst/>
                          <a:latin typeface="+mn-lt"/>
                          <a:ea typeface="+mn-ea"/>
                          <a:cs typeface="+mn-cs"/>
                        </a:rPr>
                        <a:t> School</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3600" b="1">
                          <a:effectLst/>
                        </a:rPr>
                        <a:t>9%</a:t>
                      </a:r>
                      <a:endParaRPr lang="en-GB"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3600" b="1">
                          <a:effectLst/>
                        </a:rPr>
                        <a:t>45%</a:t>
                      </a:r>
                      <a:endParaRPr lang="en-GB"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3600" b="1" dirty="0">
                          <a:effectLst/>
                        </a:rPr>
                        <a:t>9%</a:t>
                      </a:r>
                      <a:endParaRPr lang="en-GB"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42165842"/>
                  </a:ext>
                </a:extLst>
              </a:tr>
              <a:tr h="819330">
                <a:tc>
                  <a:txBody>
                    <a:bodyPr/>
                    <a:lstStyle/>
                    <a:p>
                      <a:pPr>
                        <a:lnSpc>
                          <a:spcPct val="107000"/>
                        </a:lnSpc>
                        <a:spcAft>
                          <a:spcPts val="0"/>
                        </a:spcAft>
                      </a:pPr>
                      <a:r>
                        <a:rPr lang="en-GB" sz="2400" dirty="0" smtClean="0">
                          <a:effectLst/>
                          <a:latin typeface="+mn-lt"/>
                          <a:ea typeface="+mn-ea"/>
                          <a:cs typeface="+mn-cs"/>
                        </a:rPr>
                        <a:t>Mystery</a:t>
                      </a:r>
                      <a:r>
                        <a:rPr lang="en-GB" sz="2400" baseline="0" dirty="0" smtClean="0">
                          <a:effectLst/>
                          <a:latin typeface="+mn-lt"/>
                          <a:ea typeface="+mn-ea"/>
                          <a:cs typeface="+mn-cs"/>
                        </a:rPr>
                        <a:t> School</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3600" b="1">
                          <a:effectLst/>
                        </a:rPr>
                        <a:t>94%</a:t>
                      </a:r>
                      <a:endParaRPr lang="en-GB"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3600" b="1">
                          <a:effectLst/>
                        </a:rPr>
                        <a:t>94%</a:t>
                      </a:r>
                      <a:endParaRPr lang="en-GB"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3600" b="1" dirty="0">
                          <a:effectLst/>
                        </a:rPr>
                        <a:t>94%</a:t>
                      </a:r>
                      <a:endParaRPr lang="en-GB"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61897253"/>
                  </a:ext>
                </a:extLst>
              </a:tr>
            </a:tbl>
          </a:graphicData>
        </a:graphic>
      </p:graphicFrame>
    </p:spTree>
    <p:extLst>
      <p:ext uri="{BB962C8B-B14F-4D97-AF65-F5344CB8AC3E}">
        <p14:creationId xmlns:p14="http://schemas.microsoft.com/office/powerpoint/2010/main" val="1922986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4201017662"/>
              </p:ext>
            </p:extLst>
          </p:nvPr>
        </p:nvGraphicFramePr>
        <p:xfrm>
          <a:off x="266700" y="203202"/>
          <a:ext cx="11645900" cy="6412225"/>
        </p:xfrm>
        <a:graphic>
          <a:graphicData uri="http://schemas.openxmlformats.org/drawingml/2006/table">
            <a:tbl>
              <a:tblPr firstRow="1" firstCol="1" bandRow="1">
                <a:tableStyleId>{5C22544A-7EE6-4342-B048-85BDC9FD1C3A}</a:tableStyleId>
              </a:tblPr>
              <a:tblGrid>
                <a:gridCol w="5700914">
                  <a:extLst>
                    <a:ext uri="{9D8B030D-6E8A-4147-A177-3AD203B41FA5}">
                      <a16:colId xmlns:a16="http://schemas.microsoft.com/office/drawing/2014/main" val="3642055731"/>
                    </a:ext>
                  </a:extLst>
                </a:gridCol>
                <a:gridCol w="5944986">
                  <a:extLst>
                    <a:ext uri="{9D8B030D-6E8A-4147-A177-3AD203B41FA5}">
                      <a16:colId xmlns:a16="http://schemas.microsoft.com/office/drawing/2014/main" val="652004822"/>
                    </a:ext>
                  </a:extLst>
                </a:gridCol>
              </a:tblGrid>
              <a:tr h="667077">
                <a:tc>
                  <a:txBody>
                    <a:bodyPr/>
                    <a:lstStyle/>
                    <a:p>
                      <a:pPr algn="ctr">
                        <a:lnSpc>
                          <a:spcPct val="107000"/>
                        </a:lnSpc>
                        <a:spcAft>
                          <a:spcPts val="0"/>
                        </a:spcAft>
                      </a:pPr>
                      <a:r>
                        <a:rPr lang="en-GB" sz="3600" dirty="0">
                          <a:effectLst/>
                        </a:rPr>
                        <a:t>School</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3600" dirty="0" smtClean="0">
                          <a:effectLst/>
                        </a:rPr>
                        <a:t>When?</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9060726"/>
                  </a:ext>
                </a:extLst>
              </a:tr>
              <a:tr h="667077">
                <a:tc>
                  <a:txBody>
                    <a:bodyPr/>
                    <a:lstStyle/>
                    <a:p>
                      <a:pPr algn="ctr">
                        <a:lnSpc>
                          <a:spcPct val="107000"/>
                        </a:lnSpc>
                        <a:spcAft>
                          <a:spcPts val="0"/>
                        </a:spcAft>
                      </a:pPr>
                      <a:r>
                        <a:rPr lang="en-GB" sz="3200" dirty="0" smtClean="0">
                          <a:solidFill>
                            <a:schemeClr val="tx1"/>
                          </a:solidFill>
                          <a:effectLst/>
                        </a:rPr>
                        <a:t>TAB (50%)</a:t>
                      </a:r>
                      <a:endParaRPr lang="en-GB"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3200" dirty="0">
                          <a:solidFill>
                            <a:schemeClr val="tx1"/>
                          </a:solidFill>
                          <a:effectLst/>
                        </a:rPr>
                        <a:t>Year 5 (9 sessions)</a:t>
                      </a:r>
                      <a:endParaRPr lang="en-GB"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0896231"/>
                  </a:ext>
                </a:extLst>
              </a:tr>
              <a:tr h="1366077">
                <a:tc>
                  <a:txBody>
                    <a:bodyPr/>
                    <a:lstStyle/>
                    <a:p>
                      <a:pPr>
                        <a:lnSpc>
                          <a:spcPct val="107000"/>
                        </a:lnSpc>
                        <a:spcAft>
                          <a:spcPts val="0"/>
                        </a:spcAft>
                      </a:pPr>
                      <a:r>
                        <a:rPr lang="en-GB" sz="3200" dirty="0" smtClean="0">
                          <a:effectLst/>
                        </a:rPr>
                        <a:t>Junior School (51%)</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3200">
                          <a:effectLst/>
                        </a:rPr>
                        <a:t>Year 4 (Spring 2 and Summer 1)</a:t>
                      </a:r>
                    </a:p>
                    <a:p>
                      <a:pPr>
                        <a:lnSpc>
                          <a:spcPct val="107000"/>
                        </a:lnSpc>
                        <a:spcAft>
                          <a:spcPts val="0"/>
                        </a:spcAft>
                      </a:pPr>
                      <a:r>
                        <a:rPr lang="en-GB" sz="3200">
                          <a:effectLst/>
                        </a:rPr>
                        <a:t>Year 5 (Autumn)</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8892505"/>
                  </a:ext>
                </a:extLst>
              </a:tr>
              <a:tr h="667077">
                <a:tc>
                  <a:txBody>
                    <a:bodyPr/>
                    <a:lstStyle/>
                    <a:p>
                      <a:pPr>
                        <a:lnSpc>
                          <a:spcPct val="107000"/>
                        </a:lnSpc>
                        <a:spcAft>
                          <a:spcPts val="0"/>
                        </a:spcAft>
                      </a:pPr>
                      <a:r>
                        <a:rPr lang="en-GB" sz="3200" dirty="0" smtClean="0">
                          <a:effectLst/>
                          <a:latin typeface="+mn-lt"/>
                          <a:ea typeface="+mn-ea"/>
                          <a:cs typeface="+mn-cs"/>
                        </a:rPr>
                        <a:t>Junior</a:t>
                      </a:r>
                      <a:r>
                        <a:rPr lang="en-GB" sz="3200" baseline="0" dirty="0" smtClean="0">
                          <a:effectLst/>
                          <a:latin typeface="+mn-lt"/>
                          <a:ea typeface="+mn-ea"/>
                          <a:cs typeface="+mn-cs"/>
                        </a:rPr>
                        <a:t> School (66%)</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3200">
                          <a:effectLst/>
                        </a:rPr>
                        <a:t>Year 5 (Autumn)</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3838400"/>
                  </a:ext>
                </a:extLst>
              </a:tr>
              <a:tr h="667077">
                <a:tc>
                  <a:txBody>
                    <a:bodyPr/>
                    <a:lstStyle/>
                    <a:p>
                      <a:pPr>
                        <a:lnSpc>
                          <a:spcPct val="107000"/>
                        </a:lnSpc>
                        <a:spcAft>
                          <a:spcPts val="0"/>
                        </a:spcAft>
                      </a:pPr>
                      <a:r>
                        <a:rPr lang="en-GB" sz="3200" dirty="0" smtClean="0">
                          <a:effectLst/>
                          <a:latin typeface="+mn-lt"/>
                          <a:ea typeface="+mn-ea"/>
                          <a:cs typeface="+mn-cs"/>
                        </a:rPr>
                        <a:t>Primary</a:t>
                      </a:r>
                      <a:r>
                        <a:rPr lang="en-GB" sz="3200" baseline="0" dirty="0" smtClean="0">
                          <a:effectLst/>
                          <a:latin typeface="+mn-lt"/>
                          <a:ea typeface="+mn-ea"/>
                          <a:cs typeface="+mn-cs"/>
                        </a:rPr>
                        <a:t> School (74%)</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3200" dirty="0">
                          <a:effectLst/>
                        </a:rPr>
                        <a:t>Year 3 (Spring)</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3253930"/>
                  </a:ext>
                </a:extLst>
              </a:tr>
              <a:tr h="667077">
                <a:tc>
                  <a:txBody>
                    <a:bodyPr/>
                    <a:lstStyle/>
                    <a:p>
                      <a:pPr>
                        <a:lnSpc>
                          <a:spcPct val="107000"/>
                        </a:lnSpc>
                        <a:spcAft>
                          <a:spcPts val="0"/>
                        </a:spcAft>
                      </a:pPr>
                      <a:r>
                        <a:rPr lang="en-GB" sz="3200" dirty="0" smtClean="0">
                          <a:effectLst/>
                          <a:latin typeface="+mn-lt"/>
                          <a:ea typeface="+mn-ea"/>
                          <a:cs typeface="+mn-cs"/>
                        </a:rPr>
                        <a:t>Primary</a:t>
                      </a:r>
                      <a:r>
                        <a:rPr lang="en-GB" sz="3200" baseline="0" dirty="0" smtClean="0">
                          <a:effectLst/>
                          <a:latin typeface="+mn-lt"/>
                          <a:ea typeface="+mn-ea"/>
                          <a:cs typeface="+mn-cs"/>
                        </a:rPr>
                        <a:t> School (67%)</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3200" dirty="0">
                          <a:effectLst/>
                        </a:rPr>
                        <a:t>Year 6 (Autumn 1)</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7290345"/>
                  </a:ext>
                </a:extLst>
              </a:tr>
              <a:tr h="667077">
                <a:tc>
                  <a:txBody>
                    <a:bodyPr/>
                    <a:lstStyle/>
                    <a:p>
                      <a:pPr>
                        <a:lnSpc>
                          <a:spcPct val="107000"/>
                        </a:lnSpc>
                        <a:spcAft>
                          <a:spcPts val="0"/>
                        </a:spcAft>
                      </a:pPr>
                      <a:r>
                        <a:rPr lang="en-GB" sz="3200" dirty="0" smtClean="0">
                          <a:effectLst/>
                        </a:rPr>
                        <a:t>Primary</a:t>
                      </a:r>
                      <a:r>
                        <a:rPr lang="en-GB" sz="3200" baseline="0" dirty="0" smtClean="0">
                          <a:effectLst/>
                        </a:rPr>
                        <a:t> School (9%)</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3200" dirty="0">
                          <a:effectLst/>
                        </a:rPr>
                        <a:t>Year 4 (12 sessions)</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5651785"/>
                  </a:ext>
                </a:extLst>
              </a:tr>
              <a:tr h="956057">
                <a:tc>
                  <a:txBody>
                    <a:bodyPr/>
                    <a:lstStyle/>
                    <a:p>
                      <a:pPr>
                        <a:lnSpc>
                          <a:spcPct val="107000"/>
                        </a:lnSpc>
                        <a:spcAft>
                          <a:spcPts val="0"/>
                        </a:spcAft>
                      </a:pPr>
                      <a:r>
                        <a:rPr lang="en-GB" sz="3200" dirty="0" smtClean="0">
                          <a:effectLst/>
                        </a:rPr>
                        <a:t>Mystery</a:t>
                      </a:r>
                      <a:r>
                        <a:rPr lang="en-GB" sz="3200" baseline="0" dirty="0" smtClean="0">
                          <a:effectLst/>
                        </a:rPr>
                        <a:t> school (94%)</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3200" dirty="0">
                          <a:effectLst/>
                        </a:rPr>
                        <a:t>All year groups (all year) – pool on site</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6638"/>
                  </a:ext>
                </a:extLst>
              </a:tr>
            </a:tbl>
          </a:graphicData>
        </a:graphic>
      </p:graphicFrame>
    </p:spTree>
    <p:extLst>
      <p:ext uri="{BB962C8B-B14F-4D97-AF65-F5344CB8AC3E}">
        <p14:creationId xmlns:p14="http://schemas.microsoft.com/office/powerpoint/2010/main" val="3827208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168</TotalTime>
  <Words>1155</Words>
  <Application>Microsoft Office PowerPoint</Application>
  <PresentationFormat>Widescreen</PresentationFormat>
  <Paragraphs>176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Tw Cen MT</vt:lpstr>
      <vt:lpstr>Droplet</vt:lpstr>
      <vt:lpstr>Swimming</vt:lpstr>
      <vt:lpstr>The Soft Drink Industry Levy (sugar tax)</vt:lpstr>
      <vt:lpstr>Raising attainment in primary school swimming</vt:lpstr>
      <vt:lpstr>You are also required to publish the percentage of pupils within your year 6 cohort who met the national curriculum requirement to:</vt:lpstr>
      <vt:lpstr>Swimming England research (2016!)</vt:lpstr>
      <vt:lpstr>For the past two years, Swimming England have asked parents about their child’s swimming ability. </vt:lpstr>
      <vt:lpstr>Nationally reported attainment (2018)</vt:lpstr>
      <vt:lpstr>PowerPoint Presentation</vt:lpstr>
      <vt:lpstr>PowerPoint Presentation</vt:lpstr>
      <vt:lpstr>PowerPoint Presentation</vt:lpstr>
      <vt:lpstr>Three (ish) key issues</vt:lpstr>
      <vt:lpstr>The national problem </vt:lpstr>
      <vt:lpstr>The local problem</vt:lpstr>
      <vt:lpstr>The problem for schools</vt:lpstr>
      <vt:lpstr>Discussion (on tables)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Swimming</dc:title>
  <dc:creator>James Garner</dc:creator>
  <cp:lastModifiedBy>Ali Groves</cp:lastModifiedBy>
  <cp:revision>11</cp:revision>
  <dcterms:created xsi:type="dcterms:W3CDTF">2019-04-25T06:29:35Z</dcterms:created>
  <dcterms:modified xsi:type="dcterms:W3CDTF">2019-04-29T13:55:53Z</dcterms:modified>
</cp:coreProperties>
</file>